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6" r:id="rId15"/>
    <p:sldId id="274" r:id="rId16"/>
    <p:sldId id="271" r:id="rId17"/>
    <p:sldId id="273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DAE9-8A76-49B2-BAB2-3D9A0409F5A6}" type="datetimeFigureOut">
              <a:rPr lang="en-US" smtClean="0"/>
              <a:t>12/28/2014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2FC2E-8E05-4C65-A840-E865A1C4B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198F-CD11-48D5-ADA4-6EEF1D3975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FC2E-8E05-4C65-A840-E865A1C4B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FC2E-8E05-4C65-A840-E865A1C4B3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2FC2E-8E05-4C65-A840-E865A1C4B3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017" y="2399252"/>
            <a:ext cx="9144000" cy="1581835"/>
          </a:xfrm>
        </p:spPr>
        <p:txBody>
          <a:bodyPr>
            <a:normAutofit/>
          </a:bodyPr>
          <a:lstStyle/>
          <a:p>
            <a:pPr algn="ctr"/>
            <a:r>
              <a:rPr lang="en-US" sz="4600" dirty="0" smtClean="0">
                <a:solidFill>
                  <a:schemeClr val="tx1"/>
                </a:solidFill>
                <a:cs typeface="Arial" panose="020B0604020202020204" pitchFamily="34" charset="0"/>
              </a:rPr>
              <a:t>SL </a:t>
            </a:r>
            <a:r>
              <a:rPr lang="sr-Cyrl-RS" sz="4600" dirty="0" smtClean="0">
                <a:solidFill>
                  <a:schemeClr val="tx1"/>
                </a:solidFill>
                <a:cs typeface="Arial" panose="020B0604020202020204" pitchFamily="34" charset="0"/>
              </a:rPr>
              <a:t>Перцептрон АЛГОРИТАМ</a:t>
            </a:r>
            <a:endParaRPr lang="en-US" sz="4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535"/>
            <a:ext cx="9144000" cy="1447800"/>
          </a:xfrm>
        </p:spPr>
        <p:txBody>
          <a:bodyPr/>
          <a:lstStyle/>
          <a:p>
            <a:pPr algn="ctr"/>
            <a:r>
              <a:rPr lang="sr-Cyrl-R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Универзитет у Београду 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sr-Cyrl-R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Електротехнички факултет</a:t>
            </a:r>
            <a:br>
              <a:rPr lang="sr-Cyrl-R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sr-Cyrl-R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Катедра за рачунарску технику и информатику</a:t>
            </a:r>
            <a:endParaRPr lang="en-US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23" y="1764003"/>
            <a:ext cx="1114354" cy="1103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4108" y="3981087"/>
            <a:ext cx="881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cs typeface="Arial" panose="020B0604020202020204" pitchFamily="34" charset="0"/>
              </a:rPr>
              <a:t>- </a:t>
            </a:r>
            <a:r>
              <a:rPr lang="sr-Cyrl-RS" dirty="0">
                <a:cs typeface="Arial" panose="020B0604020202020204" pitchFamily="34" charset="0"/>
              </a:rPr>
              <a:t>р</a:t>
            </a:r>
            <a:r>
              <a:rPr lang="sr-Cyrl-RS" dirty="0" smtClean="0">
                <a:cs typeface="Arial" panose="020B0604020202020204" pitchFamily="34" charset="0"/>
              </a:rPr>
              <a:t>ад из предмета: Проналажење скривеног знања </a:t>
            </a:r>
            <a:r>
              <a:rPr lang="en-GB" dirty="0" smtClean="0">
                <a:cs typeface="Arial" panose="020B0604020202020204" pitchFamily="34" charset="0"/>
              </a:rPr>
              <a:t>-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5773469"/>
            <a:ext cx="4546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sr-Cyrl-RS" dirty="0" smtClean="0">
                <a:cs typeface="Arial" panose="020B0604020202020204" pitchFamily="34" charset="0"/>
              </a:rPr>
              <a:t>Професор:</a:t>
            </a:r>
            <a:endParaRPr lang="en-US" dirty="0">
              <a:cs typeface="Arial" panose="020B0604020202020204" pitchFamily="34" charset="0"/>
            </a:endParaRPr>
          </a:p>
          <a:p>
            <a:pPr fontAlgn="t"/>
            <a:r>
              <a:rPr lang="sr-Cyrl-RS" dirty="0">
                <a:cs typeface="Arial" panose="020B0604020202020204" pitchFamily="34" charset="0"/>
              </a:rPr>
              <a:t>д</a:t>
            </a:r>
            <a:r>
              <a:rPr lang="en-GB" dirty="0" smtClean="0">
                <a:cs typeface="Arial" panose="020B0604020202020204" pitchFamily="34" charset="0"/>
              </a:rPr>
              <a:t>р </a:t>
            </a:r>
            <a:r>
              <a:rPr lang="sr-Cyrl-RS" dirty="0" smtClean="0">
                <a:cs typeface="Arial" panose="020B0604020202020204" pitchFamily="34" charset="0"/>
              </a:rPr>
              <a:t>Вељко Милутиновић</a:t>
            </a:r>
            <a:r>
              <a:rPr lang="en-GB" dirty="0" smtClean="0">
                <a:cs typeface="Arial" panose="020B0604020202020204" pitchFamily="34" charset="0"/>
              </a:rPr>
              <a:t>,</a:t>
            </a:r>
            <a:r>
              <a:rPr lang="sr-Cyrl-RS" dirty="0" smtClean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редовни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професор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7999" y="5773469"/>
            <a:ext cx="3661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sr-Cyrl-RS" dirty="0">
                <a:cs typeface="Arial" panose="020B0604020202020204" pitchFamily="34" charset="0"/>
              </a:rPr>
              <a:t>	Студент:</a:t>
            </a:r>
            <a:endParaRPr lang="en-US" dirty="0">
              <a:cs typeface="Arial" panose="020B0604020202020204" pitchFamily="34" charset="0"/>
            </a:endParaRPr>
          </a:p>
          <a:p>
            <a:pPr algn="r" fontAlgn="t"/>
            <a:r>
              <a:rPr lang="sr-Cyrl-RS" dirty="0">
                <a:cs typeface="Arial" panose="020B0604020202020204" pitchFamily="34" charset="0"/>
              </a:rPr>
              <a:t>	Стефан Тубић </a:t>
            </a:r>
            <a:r>
              <a:rPr lang="en-US" dirty="0" smtClean="0">
                <a:cs typeface="Arial" panose="020B0604020202020204" pitchFamily="34" charset="0"/>
              </a:rPr>
              <a:t>3317</a:t>
            </a:r>
            <a:r>
              <a:rPr lang="sr-Cyrl-RS" dirty="0" smtClean="0">
                <a:cs typeface="Arial" panose="020B0604020202020204" pitchFamily="34" charset="0"/>
              </a:rPr>
              <a:t>/1</a:t>
            </a:r>
            <a:r>
              <a:rPr lang="en-US" dirty="0" smtClean="0">
                <a:cs typeface="Arial" panose="020B0604020202020204" pitchFamily="34" charset="0"/>
              </a:rPr>
              <a:t>4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1413" y="20970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x1: </a:t>
            </a:r>
            <a:r>
              <a:rPr lang="en-US" dirty="0"/>
              <a:t>0.0	</a:t>
            </a:r>
            <a:r>
              <a:rPr lang="en-US" dirty="0" smtClean="0"/>
              <a:t>x2: </a:t>
            </a:r>
            <a:r>
              <a:rPr lang="en-US" dirty="0"/>
              <a:t>0.0	output: 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x1: </a:t>
            </a:r>
            <a:r>
              <a:rPr lang="en-US" dirty="0">
                <a:solidFill>
                  <a:srgbClr val="FFFF00"/>
                </a:solidFill>
              </a:rPr>
              <a:t>0.0	</a:t>
            </a:r>
            <a:r>
              <a:rPr lang="en-US" dirty="0" smtClean="0">
                <a:solidFill>
                  <a:srgbClr val="FFFF00"/>
                </a:solidFill>
              </a:rPr>
              <a:t>x2: </a:t>
            </a:r>
            <a:r>
              <a:rPr lang="en-US" dirty="0">
                <a:solidFill>
                  <a:srgbClr val="FFFF00"/>
                </a:solidFill>
              </a:rPr>
              <a:t>1.0	output: 1</a:t>
            </a:r>
          </a:p>
          <a:p>
            <a:r>
              <a:rPr lang="en-US" dirty="0" smtClean="0"/>
              <a:t>x1: </a:t>
            </a:r>
            <a:r>
              <a:rPr lang="en-US" dirty="0"/>
              <a:t>1.0	</a:t>
            </a:r>
            <a:r>
              <a:rPr lang="en-US" dirty="0" smtClean="0"/>
              <a:t>x2: </a:t>
            </a:r>
            <a:r>
              <a:rPr lang="en-US" dirty="0"/>
              <a:t>0.0	output: 0</a:t>
            </a:r>
          </a:p>
          <a:p>
            <a:r>
              <a:rPr lang="en-US" dirty="0" smtClean="0"/>
              <a:t>x1: </a:t>
            </a:r>
            <a:r>
              <a:rPr lang="en-US" dirty="0"/>
              <a:t>1.0	</a:t>
            </a:r>
            <a:r>
              <a:rPr lang="en-US" dirty="0" smtClean="0"/>
              <a:t>x2: </a:t>
            </a:r>
            <a:r>
              <a:rPr lang="en-US" dirty="0"/>
              <a:t>1.0	output: 1</a:t>
            </a:r>
          </a:p>
          <a:p>
            <a:r>
              <a:rPr lang="en-US" dirty="0"/>
              <a:t>w0: </a:t>
            </a:r>
            <a:r>
              <a:rPr lang="en-US" dirty="0" smtClean="0"/>
              <a:t>0.</a:t>
            </a:r>
            <a:r>
              <a:rPr lang="sr-Cyrl-RS" dirty="0" smtClean="0"/>
              <a:t>2</a:t>
            </a:r>
            <a:r>
              <a:rPr lang="en-US" dirty="0" smtClean="0"/>
              <a:t>7</a:t>
            </a:r>
            <a:r>
              <a:rPr lang="en-US" dirty="0"/>
              <a:t>	w1: 0.11	w2: 0.23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1413" y="1727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/>
              <a:t>Тренинг предиктори</a:t>
            </a:r>
            <a:r>
              <a:rPr lang="sr-Cyrl-R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32" y="1241894"/>
            <a:ext cx="3877405" cy="3488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2832" y="48223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Sum = 0.5</a:t>
            </a:r>
            <a:endParaRPr lang="sr-Cyrl-RS" dirty="0" smtClean="0"/>
          </a:p>
          <a:p>
            <a:r>
              <a:rPr lang="en-US" dirty="0" smtClean="0"/>
              <a:t>output </a:t>
            </a:r>
            <a:r>
              <a:rPr lang="en-US" dirty="0"/>
              <a:t>= 1 </a:t>
            </a:r>
            <a:r>
              <a:rPr lang="en-US" dirty="0" err="1"/>
              <a:t>localError</a:t>
            </a:r>
            <a:r>
              <a:rPr lang="en-US" dirty="0"/>
              <a:t> = 0.0 </a:t>
            </a:r>
            <a:r>
              <a:rPr lang="en-US" dirty="0" err="1"/>
              <a:t>globalError</a:t>
            </a:r>
            <a:r>
              <a:rPr lang="en-US" dirty="0"/>
              <a:t> = 1.0</a:t>
            </a:r>
          </a:p>
          <a:p>
            <a:r>
              <a:rPr lang="en-US" dirty="0"/>
              <a:t>w0: 0.27	w1: 0.11	w2: 0.23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1413" y="20970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x1: </a:t>
            </a:r>
            <a:r>
              <a:rPr lang="en-US" dirty="0"/>
              <a:t>0.0	</a:t>
            </a:r>
            <a:r>
              <a:rPr lang="en-US" dirty="0" smtClean="0"/>
              <a:t>x2: </a:t>
            </a:r>
            <a:r>
              <a:rPr lang="en-US" dirty="0"/>
              <a:t>0.0	output: 0</a:t>
            </a:r>
          </a:p>
          <a:p>
            <a:r>
              <a:rPr lang="en-US" dirty="0" smtClean="0"/>
              <a:t>x1: </a:t>
            </a:r>
            <a:r>
              <a:rPr lang="en-US" dirty="0"/>
              <a:t>0.0	</a:t>
            </a:r>
            <a:r>
              <a:rPr lang="en-US" dirty="0" smtClean="0"/>
              <a:t>x2: </a:t>
            </a:r>
            <a:r>
              <a:rPr lang="en-US" dirty="0"/>
              <a:t>1.0	output: 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x1: </a:t>
            </a:r>
            <a:r>
              <a:rPr lang="en-US" dirty="0">
                <a:solidFill>
                  <a:srgbClr val="FFFF00"/>
                </a:solidFill>
              </a:rPr>
              <a:t>1.0	</a:t>
            </a:r>
            <a:r>
              <a:rPr lang="en-US" dirty="0" smtClean="0">
                <a:solidFill>
                  <a:srgbClr val="FFFF00"/>
                </a:solidFill>
              </a:rPr>
              <a:t>x2: </a:t>
            </a:r>
            <a:r>
              <a:rPr lang="en-US" dirty="0">
                <a:solidFill>
                  <a:srgbClr val="FFFF00"/>
                </a:solidFill>
              </a:rPr>
              <a:t>0.0	output: 0</a:t>
            </a:r>
          </a:p>
          <a:p>
            <a:r>
              <a:rPr lang="en-US" dirty="0" smtClean="0"/>
              <a:t>x1: </a:t>
            </a:r>
            <a:r>
              <a:rPr lang="en-US" dirty="0"/>
              <a:t>1.0	</a:t>
            </a:r>
            <a:r>
              <a:rPr lang="en-US" dirty="0" smtClean="0"/>
              <a:t>x2: </a:t>
            </a:r>
            <a:r>
              <a:rPr lang="en-US" dirty="0"/>
              <a:t>1.0	output: 1</a:t>
            </a:r>
          </a:p>
          <a:p>
            <a:r>
              <a:rPr lang="en-US" dirty="0"/>
              <a:t>w0: </a:t>
            </a:r>
            <a:r>
              <a:rPr lang="en-US" dirty="0" smtClean="0"/>
              <a:t>0.</a:t>
            </a:r>
            <a:r>
              <a:rPr lang="sr-Cyrl-RS" dirty="0" smtClean="0"/>
              <a:t>2</a:t>
            </a:r>
            <a:r>
              <a:rPr lang="en-US" dirty="0" smtClean="0"/>
              <a:t>7</a:t>
            </a:r>
            <a:r>
              <a:rPr lang="en-US" dirty="0"/>
              <a:t>	w1: 0.11	w2: 0.23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1413" y="1727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/>
              <a:t>Тренинг предиктори</a:t>
            </a:r>
            <a:r>
              <a:rPr lang="sr-Cyrl-R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32" y="1241894"/>
            <a:ext cx="3877404" cy="3488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2832" y="48223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Sum = 0.38</a:t>
            </a:r>
            <a:endParaRPr lang="sr-Cyrl-RS" dirty="0" smtClean="0"/>
          </a:p>
          <a:p>
            <a:r>
              <a:rPr lang="en-US" dirty="0" smtClean="0"/>
              <a:t>output </a:t>
            </a:r>
            <a:r>
              <a:rPr lang="en-US" dirty="0"/>
              <a:t>= 1 </a:t>
            </a:r>
            <a:r>
              <a:rPr lang="en-US" dirty="0" err="1"/>
              <a:t>localError</a:t>
            </a:r>
            <a:r>
              <a:rPr lang="en-US" dirty="0"/>
              <a:t> = -1.0 </a:t>
            </a:r>
            <a:r>
              <a:rPr lang="en-US" dirty="0" err="1"/>
              <a:t>globalError</a:t>
            </a:r>
            <a:r>
              <a:rPr lang="en-US" dirty="0"/>
              <a:t> = 2.0</a:t>
            </a:r>
          </a:p>
          <a:p>
            <a:r>
              <a:rPr lang="en-US" dirty="0"/>
              <a:t>w0: 0.17	w1: 0.009999999999999995	w2: 0.23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1413" y="20970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x1: </a:t>
            </a:r>
            <a:r>
              <a:rPr lang="en-US" dirty="0"/>
              <a:t>0.0	</a:t>
            </a:r>
            <a:r>
              <a:rPr lang="en-US" dirty="0" smtClean="0"/>
              <a:t>x2: </a:t>
            </a:r>
            <a:r>
              <a:rPr lang="en-US" dirty="0"/>
              <a:t>0.0	output: 0</a:t>
            </a:r>
          </a:p>
          <a:p>
            <a:r>
              <a:rPr lang="en-US" dirty="0" smtClean="0"/>
              <a:t>x1: </a:t>
            </a:r>
            <a:r>
              <a:rPr lang="en-US" dirty="0"/>
              <a:t>0.0	</a:t>
            </a:r>
            <a:r>
              <a:rPr lang="en-US" dirty="0" smtClean="0"/>
              <a:t>x2: </a:t>
            </a:r>
            <a:r>
              <a:rPr lang="en-US" dirty="0"/>
              <a:t>1.0	output: 1</a:t>
            </a:r>
          </a:p>
          <a:p>
            <a:r>
              <a:rPr lang="en-US" dirty="0" smtClean="0"/>
              <a:t>x1: </a:t>
            </a:r>
            <a:r>
              <a:rPr lang="en-US" dirty="0"/>
              <a:t>1.0	</a:t>
            </a:r>
            <a:r>
              <a:rPr lang="en-US" dirty="0" smtClean="0"/>
              <a:t>x2: </a:t>
            </a:r>
            <a:r>
              <a:rPr lang="en-US" dirty="0"/>
              <a:t>0.0	output: 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x1: </a:t>
            </a:r>
            <a:r>
              <a:rPr lang="en-US" dirty="0">
                <a:solidFill>
                  <a:srgbClr val="FFFF00"/>
                </a:solidFill>
              </a:rPr>
              <a:t>1.0	</a:t>
            </a:r>
            <a:r>
              <a:rPr lang="en-US" dirty="0" smtClean="0">
                <a:solidFill>
                  <a:srgbClr val="FFFF00"/>
                </a:solidFill>
              </a:rPr>
              <a:t>x2: </a:t>
            </a:r>
            <a:r>
              <a:rPr lang="en-US" dirty="0">
                <a:solidFill>
                  <a:srgbClr val="FFFF00"/>
                </a:solidFill>
              </a:rPr>
              <a:t>1.0	output: 1</a:t>
            </a:r>
          </a:p>
          <a:p>
            <a:r>
              <a:rPr lang="en-US" dirty="0"/>
              <a:t>w0: </a:t>
            </a:r>
            <a:r>
              <a:rPr lang="en-US" dirty="0" smtClean="0"/>
              <a:t>0.</a:t>
            </a:r>
            <a:r>
              <a:rPr lang="sr-Cyrl-RS" dirty="0" smtClean="0"/>
              <a:t>1</a:t>
            </a:r>
            <a:r>
              <a:rPr lang="en-US" dirty="0" smtClean="0"/>
              <a:t>7</a:t>
            </a:r>
            <a:r>
              <a:rPr lang="en-US" dirty="0"/>
              <a:t>	w1: 0.009999999999999995 </a:t>
            </a:r>
            <a:r>
              <a:rPr lang="en-US" dirty="0" smtClean="0"/>
              <a:t>w2</a:t>
            </a:r>
            <a:r>
              <a:rPr lang="en-US" dirty="0"/>
              <a:t>: 0.23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1413" y="1727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/>
              <a:t>Тренинг предиктори</a:t>
            </a:r>
            <a:r>
              <a:rPr lang="sr-Cyrl-R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445985"/>
            <a:ext cx="3877404" cy="3079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2832" y="48223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Sum = 0.41000000000000003</a:t>
            </a:r>
            <a:endParaRPr lang="sr-Cyrl-RS" dirty="0" smtClean="0"/>
          </a:p>
          <a:p>
            <a:r>
              <a:rPr lang="en-US" dirty="0" smtClean="0"/>
              <a:t>output </a:t>
            </a:r>
            <a:r>
              <a:rPr lang="en-US" dirty="0"/>
              <a:t>= 1 </a:t>
            </a:r>
            <a:r>
              <a:rPr lang="en-US" dirty="0" err="1"/>
              <a:t>localError</a:t>
            </a:r>
            <a:r>
              <a:rPr lang="en-US" dirty="0"/>
              <a:t> = 0.0 </a:t>
            </a:r>
            <a:r>
              <a:rPr lang="en-US" dirty="0" err="1"/>
              <a:t>globalError</a:t>
            </a:r>
            <a:r>
              <a:rPr lang="en-US" dirty="0"/>
              <a:t> = 2.0</a:t>
            </a:r>
          </a:p>
          <a:p>
            <a:r>
              <a:rPr lang="en-US" dirty="0"/>
              <a:t>w0: 0.17	w1: 0.009999999999999995	w2: 0.23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6330" y="5977916"/>
            <a:ext cx="431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Iteration 1 : RMSE = 0.7071067811865476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9" y="3696236"/>
            <a:ext cx="2295098" cy="2049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413" y="1914517"/>
            <a:ext cx="403589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Sum = 0.17</a:t>
            </a:r>
          </a:p>
          <a:p>
            <a:r>
              <a:rPr lang="en-US" sz="1400" dirty="0"/>
              <a:t>output = 1 </a:t>
            </a:r>
            <a:r>
              <a:rPr lang="en-US" sz="1400" dirty="0" err="1"/>
              <a:t>localError</a:t>
            </a:r>
            <a:r>
              <a:rPr lang="en-US" sz="1400" dirty="0"/>
              <a:t> = -1.0 </a:t>
            </a:r>
            <a:r>
              <a:rPr lang="en-US" sz="1400" dirty="0" err="1"/>
              <a:t>globalError</a:t>
            </a:r>
            <a:r>
              <a:rPr lang="en-US" sz="1400" dirty="0"/>
              <a:t> = 1.0</a:t>
            </a:r>
          </a:p>
          <a:p>
            <a:r>
              <a:rPr lang="en-US" sz="1400" dirty="0"/>
              <a:t>w0: 0.07	w1: 0.009999999999999995	w2: 0.23</a:t>
            </a:r>
          </a:p>
          <a:p>
            <a:endParaRPr lang="en-US" sz="1400" dirty="0"/>
          </a:p>
          <a:p>
            <a:r>
              <a:rPr lang="en-US" sz="1400" dirty="0"/>
              <a:t>Sum = 0.30000000000000004</a:t>
            </a:r>
          </a:p>
          <a:p>
            <a:r>
              <a:rPr lang="en-US" sz="1400" dirty="0"/>
              <a:t>output = 1 </a:t>
            </a:r>
            <a:r>
              <a:rPr lang="en-US" sz="1400" dirty="0" err="1"/>
              <a:t>localError</a:t>
            </a:r>
            <a:r>
              <a:rPr lang="en-US" sz="1400" dirty="0"/>
              <a:t> = 0.0 </a:t>
            </a:r>
            <a:r>
              <a:rPr lang="en-US" sz="1400" dirty="0" err="1"/>
              <a:t>globalError</a:t>
            </a:r>
            <a:r>
              <a:rPr lang="en-US" sz="1400" dirty="0"/>
              <a:t> = 1.0</a:t>
            </a:r>
          </a:p>
          <a:p>
            <a:r>
              <a:rPr lang="en-US" sz="1400" dirty="0"/>
              <a:t>w0: 0.07	w1: 0.009999999999999995	w2: 0.23</a:t>
            </a:r>
          </a:p>
          <a:p>
            <a:endParaRPr lang="en-US" sz="1400" dirty="0"/>
          </a:p>
          <a:p>
            <a:r>
              <a:rPr lang="en-US" sz="1400" dirty="0"/>
              <a:t>Sum = 0.08</a:t>
            </a:r>
          </a:p>
          <a:p>
            <a:r>
              <a:rPr lang="en-US" sz="1400" dirty="0"/>
              <a:t>output = 1 </a:t>
            </a:r>
            <a:r>
              <a:rPr lang="en-US" sz="1400" dirty="0" err="1"/>
              <a:t>localError</a:t>
            </a:r>
            <a:r>
              <a:rPr lang="en-US" sz="1400" dirty="0"/>
              <a:t> = -1.0 </a:t>
            </a:r>
            <a:r>
              <a:rPr lang="en-US" sz="1400" dirty="0" err="1"/>
              <a:t>globalError</a:t>
            </a:r>
            <a:r>
              <a:rPr lang="en-US" sz="1400" dirty="0"/>
              <a:t> = 2.0</a:t>
            </a:r>
          </a:p>
          <a:p>
            <a:r>
              <a:rPr lang="en-US" sz="1400" dirty="0"/>
              <a:t>w0: -0.03	w1: -0.09000000000000001	w2: 0.23</a:t>
            </a:r>
          </a:p>
          <a:p>
            <a:endParaRPr lang="en-US" sz="1400" dirty="0"/>
          </a:p>
          <a:p>
            <a:r>
              <a:rPr lang="en-US" sz="1400" dirty="0"/>
              <a:t>Sum = 0.11000000000000001</a:t>
            </a:r>
          </a:p>
          <a:p>
            <a:r>
              <a:rPr lang="en-US" sz="1400" dirty="0"/>
              <a:t>output = 1 </a:t>
            </a:r>
            <a:r>
              <a:rPr lang="en-US" sz="1400" dirty="0" err="1"/>
              <a:t>localError</a:t>
            </a:r>
            <a:r>
              <a:rPr lang="en-US" sz="1400" dirty="0"/>
              <a:t> = 0.0 </a:t>
            </a:r>
            <a:r>
              <a:rPr lang="en-US" sz="1400" dirty="0" err="1"/>
              <a:t>globalError</a:t>
            </a:r>
            <a:r>
              <a:rPr lang="en-US" sz="1400" dirty="0"/>
              <a:t> = 2.0</a:t>
            </a:r>
          </a:p>
          <a:p>
            <a:r>
              <a:rPr lang="en-US" sz="1400" dirty="0"/>
              <a:t>w0: -0.03	w1: -0.09000000000000001	w2: 0.23</a:t>
            </a:r>
          </a:p>
          <a:p>
            <a:endParaRPr lang="en-US" sz="1400" dirty="0"/>
          </a:p>
          <a:p>
            <a:r>
              <a:rPr lang="en-US" sz="1400" dirty="0"/>
              <a:t>Iteration 2 : RMSE = 0.7071067811865476</a:t>
            </a:r>
          </a:p>
        </p:txBody>
      </p:sp>
      <p:sp>
        <p:nvSpPr>
          <p:cNvPr id="5" name="Rectangle 4"/>
          <p:cNvSpPr/>
          <p:nvPr/>
        </p:nvSpPr>
        <p:spPr>
          <a:xfrm>
            <a:off x="7022245" y="1914517"/>
            <a:ext cx="402516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Sum = -0.03</a:t>
            </a:r>
          </a:p>
          <a:p>
            <a:r>
              <a:rPr lang="en-US" sz="1400" dirty="0"/>
              <a:t>output = 0 </a:t>
            </a:r>
            <a:r>
              <a:rPr lang="en-US" sz="1400" dirty="0" err="1"/>
              <a:t>localError</a:t>
            </a:r>
            <a:r>
              <a:rPr lang="en-US" sz="1400" dirty="0"/>
              <a:t> = 0.0 </a:t>
            </a:r>
            <a:r>
              <a:rPr lang="en-US" sz="1400" dirty="0" err="1"/>
              <a:t>globalError</a:t>
            </a:r>
            <a:r>
              <a:rPr lang="en-US" sz="1400" dirty="0"/>
              <a:t> = 0.0</a:t>
            </a:r>
          </a:p>
          <a:p>
            <a:r>
              <a:rPr lang="en-US" sz="1400" dirty="0"/>
              <a:t>w0: -0.03	w1: -0.09000000000000001	w2: 0.23</a:t>
            </a:r>
          </a:p>
          <a:p>
            <a:endParaRPr lang="en-US" sz="1400" dirty="0"/>
          </a:p>
          <a:p>
            <a:r>
              <a:rPr lang="en-US" sz="1400" dirty="0"/>
              <a:t>Sum = 0.2</a:t>
            </a:r>
          </a:p>
          <a:p>
            <a:r>
              <a:rPr lang="en-US" sz="1400" dirty="0"/>
              <a:t>output = 1 </a:t>
            </a:r>
            <a:r>
              <a:rPr lang="en-US" sz="1400" dirty="0" err="1"/>
              <a:t>localError</a:t>
            </a:r>
            <a:r>
              <a:rPr lang="en-US" sz="1400" dirty="0"/>
              <a:t> = 0.0 </a:t>
            </a:r>
            <a:r>
              <a:rPr lang="en-US" sz="1400" dirty="0" err="1"/>
              <a:t>globalError</a:t>
            </a:r>
            <a:r>
              <a:rPr lang="en-US" sz="1400" dirty="0"/>
              <a:t> = 0.0</a:t>
            </a:r>
          </a:p>
          <a:p>
            <a:r>
              <a:rPr lang="en-US" sz="1400" dirty="0"/>
              <a:t>w0: -0.03	w1: -0.09000000000000001	w2: 0.23</a:t>
            </a:r>
          </a:p>
          <a:p>
            <a:endParaRPr lang="en-US" sz="1400" dirty="0"/>
          </a:p>
          <a:p>
            <a:r>
              <a:rPr lang="en-US" sz="1400" dirty="0"/>
              <a:t>Sum = -0.12000000000000001</a:t>
            </a:r>
          </a:p>
          <a:p>
            <a:r>
              <a:rPr lang="en-US" sz="1400" dirty="0"/>
              <a:t>output = 0 </a:t>
            </a:r>
            <a:r>
              <a:rPr lang="en-US" sz="1400" dirty="0" err="1"/>
              <a:t>localError</a:t>
            </a:r>
            <a:r>
              <a:rPr lang="en-US" sz="1400" dirty="0"/>
              <a:t> = 0.0 </a:t>
            </a:r>
            <a:r>
              <a:rPr lang="en-US" sz="1400" dirty="0" err="1"/>
              <a:t>globalError</a:t>
            </a:r>
            <a:r>
              <a:rPr lang="en-US" sz="1400" dirty="0"/>
              <a:t> = 0.0</a:t>
            </a:r>
          </a:p>
          <a:p>
            <a:r>
              <a:rPr lang="en-US" sz="1400" dirty="0"/>
              <a:t>w0: -0.03	w1: -0.09000000000000001	w2: 0.23</a:t>
            </a:r>
          </a:p>
          <a:p>
            <a:endParaRPr lang="en-US" sz="1400" dirty="0"/>
          </a:p>
          <a:p>
            <a:r>
              <a:rPr lang="en-US" sz="1400" dirty="0"/>
              <a:t>Sum = 0.11000000000000001</a:t>
            </a:r>
          </a:p>
          <a:p>
            <a:r>
              <a:rPr lang="en-US" sz="1400" dirty="0"/>
              <a:t>output = 1 </a:t>
            </a:r>
            <a:r>
              <a:rPr lang="en-US" sz="1400" dirty="0" err="1"/>
              <a:t>localError</a:t>
            </a:r>
            <a:r>
              <a:rPr lang="en-US" sz="1400" dirty="0"/>
              <a:t> = 0.0 </a:t>
            </a:r>
            <a:r>
              <a:rPr lang="en-US" sz="1400" dirty="0" err="1"/>
              <a:t>globalError</a:t>
            </a:r>
            <a:r>
              <a:rPr lang="en-US" sz="1400" dirty="0"/>
              <a:t> = 0.0</a:t>
            </a:r>
          </a:p>
          <a:p>
            <a:r>
              <a:rPr lang="en-US" sz="1400" dirty="0"/>
              <a:t>w0: -0.03	w1: -0.09000000000000001	w2: 0.23</a:t>
            </a:r>
          </a:p>
          <a:p>
            <a:endParaRPr lang="en-US" sz="1400" dirty="0"/>
          </a:p>
          <a:p>
            <a:r>
              <a:rPr lang="en-US" sz="1400" dirty="0"/>
              <a:t>Iteration 3 : RMSE = 0.0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946265" y="5241625"/>
            <a:ext cx="927279" cy="4277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80" y="1722130"/>
            <a:ext cx="8523464" cy="41611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ради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06" y="1942578"/>
            <a:ext cx="6818812" cy="3950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3364" y="1357803"/>
            <a:ext cx="1802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dirty="0" smtClean="0">
                <a:solidFill>
                  <a:srgbClr val="FFFF00"/>
                </a:solidFill>
              </a:rPr>
              <a:t>РЕШЕЊЕ!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Предности и мане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11" name="Cross 10"/>
          <p:cNvSpPr/>
          <p:nvPr/>
        </p:nvSpPr>
        <p:spPr>
          <a:xfrm>
            <a:off x="551786" y="2626635"/>
            <a:ext cx="490069" cy="49579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1786" y="4281353"/>
            <a:ext cx="490069" cy="24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1413" y="2689864"/>
            <a:ext cx="967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Омогућава </a:t>
            </a:r>
            <a:r>
              <a:rPr lang="sr-Cyrl-RS" dirty="0"/>
              <a:t>доста </a:t>
            </a:r>
            <a:r>
              <a:rPr lang="sr-Cyrl-RS" dirty="0" smtClean="0"/>
              <a:t>добру класификацију података (</a:t>
            </a:r>
            <a:r>
              <a:rPr lang="sr-Cyrl-RS" dirty="0"/>
              <a:t>то доста зависи од улазних </a:t>
            </a:r>
            <a:r>
              <a:rPr lang="sr-Cyrl-RS" dirty="0" smtClean="0"/>
              <a:t>тренинг вектора)</a:t>
            </a:r>
            <a:r>
              <a:rPr lang="en-US" dirty="0" smtClean="0"/>
              <a:t>.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1411" y="3851066"/>
            <a:ext cx="201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Неурон споро учи.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1411" y="4227392"/>
            <a:ext cx="1092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У </a:t>
            </a:r>
            <a:r>
              <a:rPr lang="sr-Cyrl-RS" dirty="0" smtClean="0"/>
              <a:t>случају </a:t>
            </a:r>
            <a:r>
              <a:rPr lang="sr-Cyrl-RS" dirty="0"/>
              <a:t>више </a:t>
            </a:r>
            <a:r>
              <a:rPr lang="sr-Cyrl-RS" dirty="0" smtClean="0"/>
              <a:t>предиктора </a:t>
            </a:r>
            <a:r>
              <a:rPr lang="sr-Cyrl-RS" dirty="0"/>
              <a:t>и више </a:t>
            </a:r>
            <a:r>
              <a:rPr lang="sr-Cyrl-RS" dirty="0" smtClean="0"/>
              <a:t>објеката потребно </a:t>
            </a:r>
            <a:r>
              <a:rPr lang="sr-Cyrl-RS" dirty="0"/>
              <a:t>је знатно више времена за </a:t>
            </a:r>
            <a:r>
              <a:rPr lang="sr-Cyrl-RS" dirty="0" smtClean="0"/>
              <a:t>извршавање.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1411" y="4603718"/>
            <a:ext cx="815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Решава проблем када </a:t>
            </a:r>
            <a:r>
              <a:rPr lang="sr-Cyrl-RS" dirty="0"/>
              <a:t>постоји права линија која може да раздвоји две </a:t>
            </a:r>
            <a:r>
              <a:rPr lang="sr-Cyrl-RS" dirty="0" smtClean="0"/>
              <a:t>класе.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 пракси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1485" y="2914504"/>
            <a:ext cx="270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Препознавање карактера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1413" y="1760424"/>
            <a:ext cx="10455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Спајањем перцептрона у сложенији систем добијају се вештачке неуралне мреже (</a:t>
            </a:r>
            <a:r>
              <a:rPr lang="en-US" dirty="0" smtClean="0"/>
              <a:t>ANN</a:t>
            </a:r>
            <a:r>
              <a:rPr lang="sr-Cyrl-RS" dirty="0" smtClean="0"/>
              <a:t>).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00" y="3441269"/>
            <a:ext cx="2630126" cy="3018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46146" y="2912381"/>
            <a:ext cx="195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Компресија слике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42" y="3437213"/>
            <a:ext cx="1793434" cy="1258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90" y="4851263"/>
            <a:ext cx="1497141" cy="1466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51" y="3437213"/>
            <a:ext cx="2171856" cy="19259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24484" y="2919558"/>
            <a:ext cx="1390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У медицини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452498" y="2919558"/>
            <a:ext cx="241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Самоуправљајући ауто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94" y="3437213"/>
            <a:ext cx="2144742" cy="14362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1413" y="2278079"/>
            <a:ext cx="606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</a:t>
            </a:r>
            <a:r>
              <a:rPr lang="sr-Cyrl-RS" dirty="0"/>
              <a:t> </a:t>
            </a:r>
            <a:r>
              <a:rPr lang="sr-Cyrl-RS" dirty="0"/>
              <a:t>(</a:t>
            </a:r>
            <a:r>
              <a:rPr lang="en-US" dirty="0" smtClean="0"/>
              <a:t>Artificial neural network</a:t>
            </a:r>
            <a:r>
              <a:rPr lang="sr-Cyrl-RS" dirty="0"/>
              <a:t>)</a:t>
            </a:r>
            <a:r>
              <a:rPr lang="sr-Cyrl-RS" dirty="0" smtClean="0"/>
              <a:t> има велику примену у пракси.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3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097310"/>
            <a:ext cx="9905999" cy="410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1800" dirty="0" smtClean="0"/>
              <a:t>Алгоритам би се могао унапредити увођењем: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98" y="3037833"/>
            <a:ext cx="4953272" cy="24081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8415" y="5575497"/>
            <a:ext cx="11212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Cyrl-RS" sz="1400" dirty="0" smtClean="0"/>
              <a:t>-	паметнијег начина за одређивање улазних тренинг вектора =</a:t>
            </a:r>
            <a:r>
              <a:rPr lang="en-US" sz="1400" dirty="0" smtClean="0"/>
              <a:t>&gt;</a:t>
            </a:r>
            <a:r>
              <a:rPr lang="sr-Cyrl-RS" sz="1400" dirty="0" smtClean="0"/>
              <a:t> постиже се боља класификација.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00" y="3037833"/>
            <a:ext cx="4953272" cy="24081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1413" y="1633213"/>
            <a:ext cx="7104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/>
              <a:t>Симулација људског размишљања није баш толико једноставна.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415" y="2636947"/>
            <a:ext cx="10331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Cyrl-RS" sz="1400" dirty="0" smtClean="0"/>
              <a:t>-	решења </a:t>
            </a:r>
            <a:r>
              <a:rPr lang="sr-Cyrl-RS" sz="1400" dirty="0"/>
              <a:t>за случај када праву одлучивања није могуће наћи </a:t>
            </a:r>
            <a:r>
              <a:rPr lang="en-US" sz="1400" dirty="0"/>
              <a:t>=&gt; MLP (Multi Layer Perceptron) </a:t>
            </a:r>
            <a:endParaRPr lang="sr-Cyrl-RS" sz="1400" dirty="0"/>
          </a:p>
        </p:txBody>
      </p:sp>
    </p:spTree>
    <p:extLst>
      <p:ext uri="{BB962C8B-B14F-4D97-AF65-F5344CB8AC3E}">
        <p14:creationId xmlns:p14="http://schemas.microsoft.com/office/powerpoint/2010/main" val="33220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1219200"/>
            <a:ext cx="9144000" cy="1143000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rgbClr val="FFFF00"/>
                </a:solidFill>
                <a:latin typeface="+mn-lt"/>
              </a:rPr>
              <a:t>Хвала на пажњи!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1"/>
            <a:ext cx="2628900" cy="25157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07303" y="4801772"/>
            <a:ext cx="23519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600" dirty="0">
                <a:solidFill>
                  <a:srgbClr val="FFFF00"/>
                </a:solidFill>
              </a:rPr>
              <a:t>Питања</a:t>
            </a:r>
            <a:r>
              <a:rPr lang="en-US" sz="4600" dirty="0">
                <a:solidFill>
                  <a:srgbClr val="FFFF00"/>
                </a:solidFill>
              </a:rPr>
              <a:t>?</a:t>
            </a:r>
            <a:endParaRPr lang="en-US" sz="4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Увод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83416" y="6065836"/>
            <a:ext cx="7021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Перцептрон алгоритам </a:t>
            </a:r>
            <a:r>
              <a:rPr lang="sr-Cyrl-RS" sz="2400" dirty="0">
                <a:solidFill>
                  <a:srgbClr val="FFFF00"/>
                </a:solidFill>
              </a:rPr>
              <a:t>може решити овај проблем!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87" y="2888424"/>
            <a:ext cx="4546243" cy="294973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1413" y="1682640"/>
            <a:ext cx="10398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У социјалним и сензорским мрежама </a:t>
            </a:r>
            <a:r>
              <a:rPr lang="sr-Cyrl-RS" dirty="0"/>
              <a:t>постоји потреба </a:t>
            </a:r>
            <a:r>
              <a:rPr lang="sr-Cyrl-RS" dirty="0" smtClean="0"/>
              <a:t>за класификацијом.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1413" y="2017371"/>
            <a:ext cx="454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С</a:t>
            </a:r>
            <a:r>
              <a:rPr lang="sr-Cyrl-RS" dirty="0" smtClean="0"/>
              <a:t>ваки </a:t>
            </a:r>
            <a:r>
              <a:rPr lang="sr-Cyrl-RS" dirty="0"/>
              <a:t>објекат </a:t>
            </a:r>
            <a:r>
              <a:rPr lang="sr-Cyrl-RS" dirty="0" smtClean="0"/>
              <a:t>је описан </a:t>
            </a:r>
            <a:r>
              <a:rPr lang="sr-Cyrl-RS" dirty="0"/>
              <a:t>својим </a:t>
            </a:r>
            <a:r>
              <a:rPr lang="sr-Cyrl-RS" dirty="0" smtClean="0"/>
              <a:t>атрибутима.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0876" y="2352102"/>
            <a:ext cx="5622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Треба одредити </a:t>
            </a:r>
            <a:r>
              <a:rPr lang="sr-Cyrl-RS" dirty="0"/>
              <a:t>којој класи припада </a:t>
            </a:r>
            <a:r>
              <a:rPr lang="sr-Cyrl-RS" dirty="0" smtClean="0"/>
              <a:t>одређени објекат.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перцептрон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08" y="2378853"/>
            <a:ext cx="4016974" cy="2816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67" y="2378854"/>
            <a:ext cx="3984379" cy="2816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72814" y="5195716"/>
            <a:ext cx="91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Неурон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37722" y="5195716"/>
            <a:ext cx="13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Перцептрон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12/19/2014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је </a:t>
            </a:r>
            <a:r>
              <a:rPr lang="sr-Cyrl-RS" dirty="0" smtClean="0"/>
              <a:t>перцептрон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003" y="3214244"/>
            <a:ext cx="7031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Обавља две функције: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Сумира улазне бројеве (предикторе) помножене тежинама грана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Суму „провлачи“ кроз </a:t>
            </a:r>
            <a:r>
              <a:rPr lang="sr-Cyrl-RS" dirty="0" smtClean="0"/>
              <a:t>трансфер </a:t>
            </a:r>
            <a:r>
              <a:rPr lang="sr-Cyrl-RS" dirty="0" smtClean="0"/>
              <a:t>функцију </a:t>
            </a:r>
            <a:r>
              <a:rPr lang="sr-Cyrl-RS" dirty="0" smtClean="0"/>
              <a:t>која даје излаз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21" y="2097088"/>
            <a:ext cx="4389476" cy="310325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5003" y="2484044"/>
            <a:ext cx="373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Перцептрон је симулација неурона.</a:t>
            </a:r>
          </a:p>
        </p:txBody>
      </p:sp>
    </p:spTree>
    <p:extLst>
      <p:ext uri="{BB962C8B-B14F-4D97-AF65-F5344CB8AC3E}">
        <p14:creationId xmlns:p14="http://schemas.microsoft.com/office/powerpoint/2010/main" val="2720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ради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6" y="2457696"/>
            <a:ext cx="3687623" cy="3943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1413" y="1635423"/>
            <a:ext cx="5892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1. Пропагација улазних података до излаза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07" y="2457695"/>
            <a:ext cx="3854975" cy="1895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71" y="2457695"/>
            <a:ext cx="3854975" cy="1895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06" y="4484771"/>
            <a:ext cx="3854975" cy="1916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8" y="4484770"/>
            <a:ext cx="3854978" cy="19160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65794" y="2092726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Трансфер функције </a:t>
            </a:r>
            <a:r>
              <a:rPr lang="sr-Cyrl-RS" dirty="0" smtClean="0"/>
              <a:t>за перцептрон лево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413" y="1635423"/>
            <a:ext cx="689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r>
              <a:rPr lang="sr-Cyrl-RS" sz="2400" dirty="0" smtClean="0"/>
              <a:t>. Пропагација грешке</a:t>
            </a:r>
            <a:r>
              <a:rPr lang="en-US" sz="2400" dirty="0" smtClean="0"/>
              <a:t> </a:t>
            </a:r>
            <a:r>
              <a:rPr lang="sr-Cyrl-RS" sz="2400" dirty="0" smtClean="0"/>
              <a:t>уназад (од излаза до улаза)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22" y="2193685"/>
            <a:ext cx="3675286" cy="3881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24004" y="347771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 = Wi </a:t>
            </a:r>
            <a:r>
              <a:rPr lang="en-US" dirty="0"/>
              <a:t>+ </a:t>
            </a:r>
            <a:r>
              <a:rPr lang="en-US" dirty="0" smtClean="0"/>
              <a:t>△Wi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24004" y="3977052"/>
            <a:ext cx="3295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</a:t>
            </a:r>
            <a:r>
              <a:rPr lang="en-US" dirty="0" smtClean="0"/>
              <a:t> –</a:t>
            </a:r>
            <a:r>
              <a:rPr lang="sr-Cyrl-RS" dirty="0" smtClean="0"/>
              <a:t> темпо учења</a:t>
            </a:r>
          </a:p>
          <a:p>
            <a:r>
              <a:rPr lang="en-US" dirty="0"/>
              <a:t>d</a:t>
            </a:r>
            <a:r>
              <a:rPr lang="en-US" dirty="0" smtClean="0"/>
              <a:t> – </a:t>
            </a:r>
            <a:r>
              <a:rPr lang="sr-Cyrl-RS" dirty="0" smtClean="0"/>
              <a:t>грешка</a:t>
            </a:r>
          </a:p>
          <a:p>
            <a:r>
              <a:rPr lang="en-US" dirty="0" smtClean="0"/>
              <a:t>x – </a:t>
            </a:r>
            <a:r>
              <a:rPr lang="sr-Cyrl-RS" dirty="0" smtClean="0"/>
              <a:t>предиктор (улазни податак)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24004" y="2364113"/>
            <a:ext cx="404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У </a:t>
            </a:r>
            <a:r>
              <a:rPr lang="sr-Cyrl-RS" dirty="0"/>
              <a:t>већини случајева долази до </a:t>
            </a:r>
            <a:r>
              <a:rPr lang="sr-Cyrl-RS" dirty="0" smtClean="0"/>
              <a:t>грешке.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24004" y="28697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 smtClean="0"/>
              <a:t>Грешка је од користи у исправљању </a:t>
            </a:r>
            <a:r>
              <a:rPr lang="sr-Cyrl-RS" dirty="0"/>
              <a:t>тежина улазних грана.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15" y="1730532"/>
            <a:ext cx="3778317" cy="228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06" y="3741453"/>
            <a:ext cx="3116871" cy="2576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49672" y="2502387"/>
            <a:ext cx="615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Случај поделе објеката са два предиктора у две групе.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r>
              <a:rPr lang="en-US" smtClean="0"/>
              <a:t>/19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8894" y="4434541"/>
            <a:ext cx="5938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Уводи се нулти </a:t>
            </a:r>
            <a:r>
              <a:rPr lang="sr-Cyrl-RS" dirty="0" smtClean="0"/>
              <a:t>улаз под називом </a:t>
            </a:r>
            <a:r>
              <a:rPr lang="en-US" dirty="0" smtClean="0"/>
              <a:t>bias</a:t>
            </a:r>
            <a:r>
              <a:rPr lang="sr-Cyrl-RS" dirty="0" smtClean="0"/>
              <a:t> </a:t>
            </a:r>
            <a:r>
              <a:rPr lang="sr-Cyrl-RS" dirty="0"/>
              <a:t>(дијагонала, нагиб</a:t>
            </a:r>
            <a:r>
              <a:rPr lang="sr-Cyrl-RS" dirty="0" smtClean="0"/>
              <a:t>).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58894" y="4981657"/>
            <a:ext cx="569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bias</a:t>
            </a:r>
            <a:r>
              <a:rPr lang="sr-Cyrl-RS" dirty="0" smtClean="0"/>
              <a:t> врши подешавање праве која врши класификацију.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58894" y="5528773"/>
            <a:ext cx="572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У случају 3 предиктора уместо праве одређује се плоча.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3768" y="1935379"/>
            <a:ext cx="485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Тренирамо перцептрон </a:t>
            </a:r>
            <a:r>
              <a:rPr lang="sr-Cyrl-RS" dirty="0" smtClean="0"/>
              <a:t>тренинг предикторима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12335"/>
            <a:ext cx="5001810" cy="289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66" y="2512335"/>
            <a:ext cx="5001809" cy="289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64260" y="1935379"/>
            <a:ext cx="5248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Може постојати много решења за дати проблем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ради</a:t>
            </a:r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1413" y="20970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x1: </a:t>
            </a:r>
            <a:r>
              <a:rPr lang="en-US" dirty="0">
                <a:solidFill>
                  <a:srgbClr val="FFFF00"/>
                </a:solidFill>
              </a:rPr>
              <a:t>0.0	</a:t>
            </a:r>
            <a:r>
              <a:rPr lang="en-US" dirty="0" smtClean="0">
                <a:solidFill>
                  <a:srgbClr val="FFFF00"/>
                </a:solidFill>
              </a:rPr>
              <a:t>x2: </a:t>
            </a:r>
            <a:r>
              <a:rPr lang="en-US" dirty="0">
                <a:solidFill>
                  <a:srgbClr val="FFFF00"/>
                </a:solidFill>
              </a:rPr>
              <a:t>0.0	output: 0</a:t>
            </a:r>
          </a:p>
          <a:p>
            <a:r>
              <a:rPr lang="en-US" dirty="0" smtClean="0"/>
              <a:t>x1: </a:t>
            </a:r>
            <a:r>
              <a:rPr lang="en-US" dirty="0"/>
              <a:t>0.0	</a:t>
            </a:r>
            <a:r>
              <a:rPr lang="en-US" dirty="0" smtClean="0"/>
              <a:t>x2: </a:t>
            </a:r>
            <a:r>
              <a:rPr lang="en-US" dirty="0"/>
              <a:t>1.0	output: 1</a:t>
            </a:r>
          </a:p>
          <a:p>
            <a:r>
              <a:rPr lang="en-US" dirty="0" smtClean="0"/>
              <a:t>x1: </a:t>
            </a:r>
            <a:r>
              <a:rPr lang="en-US" dirty="0"/>
              <a:t>1.0	</a:t>
            </a:r>
            <a:r>
              <a:rPr lang="en-US" dirty="0" smtClean="0"/>
              <a:t>x2: </a:t>
            </a:r>
            <a:r>
              <a:rPr lang="en-US" dirty="0"/>
              <a:t>0.0	output: 0</a:t>
            </a:r>
          </a:p>
          <a:p>
            <a:r>
              <a:rPr lang="en-US" dirty="0" smtClean="0"/>
              <a:t>x1: </a:t>
            </a:r>
            <a:r>
              <a:rPr lang="en-US" dirty="0"/>
              <a:t>1.0	</a:t>
            </a:r>
            <a:r>
              <a:rPr lang="en-US" dirty="0" smtClean="0"/>
              <a:t>x2: </a:t>
            </a:r>
            <a:r>
              <a:rPr lang="en-US" dirty="0"/>
              <a:t>1.0	output: 1</a:t>
            </a:r>
          </a:p>
          <a:p>
            <a:r>
              <a:rPr lang="en-US" dirty="0"/>
              <a:t>w0: 0.37	w1: 0.11	w2: 0.23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1413" y="1727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 smtClean="0"/>
              <a:t>Тренинг предиктори</a:t>
            </a:r>
            <a:r>
              <a:rPr lang="sr-Cyrl-RS" dirty="0" smtClean="0"/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91552" y="4819817"/>
            <a:ext cx="44570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 = 0.37</a:t>
            </a:r>
            <a:endParaRPr lang="sr-Cyrl-RS" dirty="0" smtClean="0"/>
          </a:p>
          <a:p>
            <a:r>
              <a:rPr lang="en-US" dirty="0" smtClean="0"/>
              <a:t>output </a:t>
            </a:r>
            <a:r>
              <a:rPr lang="en-US" dirty="0"/>
              <a:t>= 1 </a:t>
            </a:r>
            <a:r>
              <a:rPr lang="en-US" dirty="0" err="1"/>
              <a:t>localError</a:t>
            </a:r>
            <a:r>
              <a:rPr lang="en-US" dirty="0"/>
              <a:t> = -1.0 </a:t>
            </a:r>
            <a:r>
              <a:rPr lang="en-US" dirty="0" err="1"/>
              <a:t>globalError</a:t>
            </a:r>
            <a:r>
              <a:rPr lang="en-US" dirty="0"/>
              <a:t> = 1.0</a:t>
            </a:r>
          </a:p>
          <a:p>
            <a:r>
              <a:rPr lang="en-US" dirty="0"/>
              <a:t>w0: 0.27	w1: 0.11	w2: 0.23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52" y="1232953"/>
            <a:ext cx="3877451" cy="3493593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12/19/2014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60" y="3581697"/>
            <a:ext cx="2525286" cy="26667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1527</TotalTime>
  <Words>519</Words>
  <Application>Microsoft Office PowerPoint</Application>
  <PresentationFormat>Widescreen</PresentationFormat>
  <Paragraphs>180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Tw Cen MT</vt:lpstr>
      <vt:lpstr>Circuit</vt:lpstr>
      <vt:lpstr>SL Перцептрон АЛГОРИТАМ</vt:lpstr>
      <vt:lpstr>Увод</vt:lpstr>
      <vt:lpstr>Шта је перцептрон?</vt:lpstr>
      <vt:lpstr>Шта је перцептрон?</vt:lpstr>
      <vt:lpstr>Како ради?</vt:lpstr>
      <vt:lpstr>Како ради?</vt:lpstr>
      <vt:lpstr>Како ради?</vt:lpstr>
      <vt:lpstr>Како ради?</vt:lpstr>
      <vt:lpstr>Како ради?</vt:lpstr>
      <vt:lpstr>Како ради?</vt:lpstr>
      <vt:lpstr>Како ради?</vt:lpstr>
      <vt:lpstr>Како ради?</vt:lpstr>
      <vt:lpstr>Како ради?</vt:lpstr>
      <vt:lpstr>Како ради?</vt:lpstr>
      <vt:lpstr>Како ради?</vt:lpstr>
      <vt:lpstr>Предности и мане</vt:lpstr>
      <vt:lpstr>У пракси</vt:lpstr>
      <vt:lpstr>закључак</vt:lpstr>
      <vt:lpstr>Хвала на пажњи!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Perceptron АЛГОРИТАМ</dc:title>
  <dc:creator>StefanT</dc:creator>
  <cp:lastModifiedBy>StefanT</cp:lastModifiedBy>
  <cp:revision>149</cp:revision>
  <dcterms:created xsi:type="dcterms:W3CDTF">2014-12-18T17:22:09Z</dcterms:created>
  <dcterms:modified xsi:type="dcterms:W3CDTF">2014-12-28T12:30:11Z</dcterms:modified>
</cp:coreProperties>
</file>